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27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75" r:id="rId2"/>
    <p:sldId id="331" r:id="rId3"/>
    <p:sldId id="332" r:id="rId4"/>
    <p:sldId id="333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50" r:id="rId20"/>
    <p:sldId id="348" r:id="rId21"/>
    <p:sldId id="349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6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C2D5CC-C0F9-4BF3-9FF2-733A6DF5E031}">
          <p14:sldIdLst>
            <p14:sldId id="275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50"/>
            <p14:sldId id="348"/>
            <p14:sldId id="349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C975E-1C9F-40B5-AF9A-164AD3D72FC2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F05BE-A968-47C7-8437-84EFA0DE7E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788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45E6D-4291-44ED-8423-3413786B0C88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46A9E-ACA9-4F24-A258-BBB1C95C65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728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77DBB-8641-4B78-AA47-D8692A694DA8}" type="datetime1">
              <a:rPr lang="en-IN" smtClean="0"/>
              <a:pPr/>
              <a:t>16-08-2022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294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01ADF-2CCE-47EC-9E40-74CF6E05F206}" type="datetime1">
              <a:rPr lang="en-IN" smtClean="0"/>
              <a:pPr/>
              <a:t>16-08-2022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038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57271-5DC5-4159-8131-BC3AF56D2332}" type="datetime1">
              <a:rPr lang="en-IN" smtClean="0"/>
              <a:pPr/>
              <a:t>16-08-2022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879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AB318-DC7B-44DB-AAFD-CA762F6881C8}" type="datetime1">
              <a:rPr lang="en-IN" smtClean="0"/>
              <a:pPr/>
              <a:t>16-08-2022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C3307-7F0D-4BAE-9D7F-2575F222398B}"/>
              </a:ext>
            </a:extLst>
          </p:cNvPr>
          <p:cNvSpPr/>
          <p:nvPr userDrawn="1"/>
        </p:nvSpPr>
        <p:spPr>
          <a:xfrm>
            <a:off x="0" y="6469038"/>
            <a:ext cx="12192000" cy="3889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rgbClr val="002060"/>
                </a:solidFill>
              </a:rPr>
              <a:t>Chandubhai</a:t>
            </a:r>
            <a:r>
              <a:rPr lang="en-IN" dirty="0">
                <a:solidFill>
                  <a:srgbClr val="002060"/>
                </a:solidFill>
              </a:rPr>
              <a:t> S. Patel Institute of Technology (CSPIT), CHARUSAT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F9E75BD-027B-466F-AF02-7BD9D6D39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3293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302F-D099-4920-A6BB-05E9553199A6}" type="datetime1">
              <a:rPr lang="en-IN" smtClean="0"/>
              <a:pPr/>
              <a:t>16-08-2022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285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0940A-BE36-47B3-A0B6-5243109EBDE6}" type="datetime1">
              <a:rPr lang="en-IN" smtClean="0"/>
              <a:pPr/>
              <a:t>16-08-2022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79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5404-A5A6-4D85-995D-5164D2B6DF39}" type="datetime1">
              <a:rPr lang="en-IN" smtClean="0"/>
              <a:pPr/>
              <a:t>16-08-2022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35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3201-9AB5-4E58-AE88-8062C3DE18EE}" type="datetime1">
              <a:rPr lang="en-IN" smtClean="0"/>
              <a:pPr/>
              <a:t>16-08-2022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17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917C-7D8F-4F64-AFA2-53AF4AAC3A1A}" type="datetime1">
              <a:rPr lang="en-IN" smtClean="0"/>
              <a:pPr/>
              <a:t>16-08-2022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176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9D154-3180-4A3B-B40E-E6A3214A7B41}" type="datetime1">
              <a:rPr lang="en-IN" smtClean="0"/>
              <a:pPr/>
              <a:t>16-08-2022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404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0784-3BC2-4737-BEF5-19C336472281}" type="datetime1">
              <a:rPr lang="en-IN" smtClean="0"/>
              <a:pPr/>
              <a:t>16-08-2022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1327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F124B-FB10-448F-BF1D-BAFAADCDA708}" type="datetime1">
              <a:rPr lang="en-IN" smtClean="0"/>
              <a:pPr/>
              <a:t>16-08-2022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BC8CE-00A2-4570-A7C4-CF89774406D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4646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43896"/>
            <a:ext cx="1183260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200" dirty="0">
              <a:solidFill>
                <a:schemeClr val="bg1"/>
              </a:solidFill>
            </a:endParaRPr>
          </a:p>
          <a:p>
            <a:pPr algn="ctr"/>
            <a:r>
              <a:rPr lang="en-IN" sz="2200" b="1" cap="all" spc="500" dirty="0"/>
              <a:t>Ce443 : Cloud computing</a:t>
            </a:r>
          </a:p>
          <a:p>
            <a:pPr algn="ctr"/>
            <a:endParaRPr lang="en-IN" sz="2200" cap="all" spc="500" dirty="0"/>
          </a:p>
          <a:p>
            <a:pPr algn="ctr"/>
            <a:endParaRPr lang="en-IN" sz="2200" cap="all" spc="500" dirty="0"/>
          </a:p>
          <a:p>
            <a:pPr algn="ctr"/>
            <a:r>
              <a:rPr lang="en-IN" sz="2200" b="1" cap="all" spc="500" dirty="0"/>
              <a:t>Unit -3 </a:t>
            </a:r>
            <a:endParaRPr lang="en-IN" sz="2200" b="1" cap="all" spc="500" dirty="0" smtClean="0"/>
          </a:p>
          <a:p>
            <a:pPr algn="ctr"/>
            <a:endParaRPr lang="en-IN" sz="2200" b="1" cap="all" spc="500" dirty="0"/>
          </a:p>
          <a:p>
            <a:pPr algn="ctr"/>
            <a:endParaRPr lang="en-IN" sz="2200" b="1" cap="all" spc="500" dirty="0" smtClean="0"/>
          </a:p>
          <a:p>
            <a:pPr algn="ctr"/>
            <a:endParaRPr lang="en-IN" sz="2200" b="1" cap="all" spc="500" dirty="0"/>
          </a:p>
          <a:p>
            <a:pPr algn="ctr"/>
            <a:endParaRPr lang="en-IN" sz="2200" b="1" cap="all" spc="500" dirty="0" smtClean="0"/>
          </a:p>
          <a:p>
            <a:pPr algn="ctr"/>
            <a:r>
              <a:rPr lang="en-US" sz="2200" b="1" cap="all" spc="500" dirty="0"/>
              <a:t>Cloud storage is a cloud computing model that stores data on the Internet through a cloud computing provider who manages and operates data storage as a service</a:t>
            </a:r>
            <a:endParaRPr lang="en-IN" sz="2200" b="1" cap="all" spc="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130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04073D-A64C-4877-B5E6-F8D8042A0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17" y="1313897"/>
            <a:ext cx="10515600" cy="4351338"/>
          </a:xfrm>
        </p:spPr>
        <p:txBody>
          <a:bodyPr/>
          <a:lstStyle/>
          <a:p>
            <a:r>
              <a:rPr lang="en-US" dirty="0"/>
              <a:t>APIs (Application Programming Interfaces)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1775F-AC2B-4098-A7C7-4DBFF2C3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10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F8A552-5343-43B6-A7B0-F520DFFF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1" y="123592"/>
            <a:ext cx="10515600" cy="1325563"/>
          </a:xfrm>
        </p:spPr>
        <p:txBody>
          <a:bodyPr/>
          <a:lstStyle/>
          <a:p>
            <a:r>
              <a:rPr lang="en-US" b="1" dirty="0"/>
              <a:t> The Building Blocks of Cloud Computing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62E688-6951-438C-AAEA-0B32ACCE4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893771"/>
            <a:ext cx="90582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21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F584F5-C4DD-45A0-8BD2-31F3C0F88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5150" y="1881981"/>
            <a:ext cx="5981700" cy="42386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2E1DB5-4751-425A-B04A-3E3B4F495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11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5B2998-7896-4582-A327-89962577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Traditional IT / Legacy IT</a:t>
            </a:r>
          </a:p>
        </p:txBody>
      </p:sp>
    </p:spTree>
    <p:extLst>
      <p:ext uri="{BB962C8B-B14F-4D97-AF65-F5344CB8AC3E}">
        <p14:creationId xmlns:p14="http://schemas.microsoft.com/office/powerpoint/2010/main" val="2496397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9590B-25F5-4C99-8226-D7888CD12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12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CB8D68-8F17-4244-B027-98E4D7A46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5602" cy="869565"/>
          </a:xfrm>
        </p:spPr>
        <p:txBody>
          <a:bodyPr/>
          <a:lstStyle/>
          <a:p>
            <a:r>
              <a:rPr lang="en-US" b="1" dirty="0"/>
              <a:t>What is cloud computing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AD6361-3EE6-4075-B4A7-6C920C7FC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12" y="1339757"/>
            <a:ext cx="8718826" cy="47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57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597BE7-67CA-44C8-8FCA-C8332D526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“ Cloud computing overlaps some of the concepts of distributed, grid and utility computing, however it does have its own meaning if contextually used correctly “</a:t>
            </a:r>
          </a:p>
          <a:p>
            <a:pPr marL="0" indent="0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This cloud model promotes availability and is composed of five essential </a:t>
            </a:r>
            <a:r>
              <a:rPr lang="en-US" b="1" dirty="0"/>
              <a:t>characteristics, </a:t>
            </a:r>
            <a:r>
              <a:rPr lang="en-US" dirty="0"/>
              <a:t>three </a:t>
            </a:r>
            <a:r>
              <a:rPr lang="en-US" b="1" dirty="0"/>
              <a:t>service models</a:t>
            </a:r>
            <a:r>
              <a:rPr lang="en-US" dirty="0"/>
              <a:t>, and four </a:t>
            </a:r>
            <a:r>
              <a:rPr lang="en-US" b="1" dirty="0"/>
              <a:t>deployment models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E9AB96-DC64-458B-8752-BD848CD4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69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AA17D-FF10-4A1E-A45D-278F7844B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14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63F78A-017A-4A11-A65B-6F68F551C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characteristics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9DAD467-F2CA-4D8C-9C46-52B2205E8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76367"/>
              </p:ext>
            </p:extLst>
          </p:nvPr>
        </p:nvGraphicFramePr>
        <p:xfrm>
          <a:off x="1854200" y="1751511"/>
          <a:ext cx="9059877" cy="3473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9745">
                  <a:extLst>
                    <a:ext uri="{9D8B030D-6E8A-4147-A177-3AD203B41FA5}">
                      <a16:colId xmlns:a16="http://schemas.microsoft.com/office/drawing/2014/main" val="322301157"/>
                    </a:ext>
                  </a:extLst>
                </a:gridCol>
                <a:gridCol w="6300132">
                  <a:extLst>
                    <a:ext uri="{9D8B030D-6E8A-4147-A177-3AD203B41FA5}">
                      <a16:colId xmlns:a16="http://schemas.microsoft.com/office/drawing/2014/main" val="186242315"/>
                    </a:ext>
                  </a:extLst>
                </a:gridCol>
              </a:tblGrid>
              <a:tr h="441526">
                <a:tc>
                  <a:txBody>
                    <a:bodyPr/>
                    <a:lstStyle/>
                    <a:p>
                      <a:r>
                        <a:rPr lang="en-US" b="1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874462"/>
                  </a:ext>
                </a:extLst>
              </a:tr>
              <a:tr h="762085">
                <a:tc>
                  <a:txBody>
                    <a:bodyPr/>
                    <a:lstStyle/>
                    <a:p>
                      <a:r>
                        <a:rPr lang="en-US" dirty="0"/>
                        <a:t>On-demand, self-service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user can consume cloud resources, as needed, automatically and without human interaction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044512"/>
                  </a:ext>
                </a:extLst>
              </a:tr>
              <a:tr h="762085">
                <a:tc>
                  <a:txBody>
                    <a:bodyPr/>
                    <a:lstStyle/>
                    <a:p>
                      <a:r>
                        <a:rPr lang="en-US" dirty="0"/>
                        <a:t>Broad network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Capabilities are available over the network using standard mechanisms.  Can be the internet or a wide area network (WAN)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067643"/>
                  </a:ext>
                </a:extLst>
              </a:tr>
              <a:tr h="536011">
                <a:tc>
                  <a:txBody>
                    <a:bodyPr/>
                    <a:lstStyle/>
                    <a:p>
                      <a:r>
                        <a:rPr lang="en-US" dirty="0"/>
                        <a:t>Resource pooling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provider resources are pooled and serve multiple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129015"/>
                  </a:ext>
                </a:extLst>
              </a:tr>
              <a:tr h="530713">
                <a:tc>
                  <a:txBody>
                    <a:bodyPr/>
                    <a:lstStyle/>
                    <a:p>
                      <a:r>
                        <a:rPr lang="en-US" dirty="0"/>
                        <a:t>Rapid elasticity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Capabilities can scale “elastically” based on demand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921484"/>
                  </a:ext>
                </a:extLst>
              </a:tr>
              <a:tr h="441526">
                <a:tc>
                  <a:txBody>
                    <a:bodyPr/>
                    <a:lstStyle/>
                    <a:p>
                      <a:r>
                        <a:rPr lang="en-US" dirty="0"/>
                        <a:t>Measured service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 usage is monitored and metered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515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78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13D55F-3386-4E8B-A017-80B37200E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365" y="103706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Deployment Models			Service Model</a:t>
            </a:r>
          </a:p>
          <a:p>
            <a:r>
              <a:rPr lang="en-US" dirty="0"/>
              <a:t>Private cloud				SaaS</a:t>
            </a:r>
          </a:p>
          <a:p>
            <a:r>
              <a:rPr lang="en-US" dirty="0"/>
              <a:t>Community cloud			PaaS</a:t>
            </a:r>
          </a:p>
          <a:p>
            <a:r>
              <a:rPr lang="en-US" dirty="0"/>
              <a:t>Public cloud				IaaS</a:t>
            </a:r>
          </a:p>
          <a:p>
            <a:r>
              <a:rPr lang="en-US" dirty="0"/>
              <a:t>Hybrid cloud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FC999D-0CE6-4DD3-978C-3AEA969F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13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7C275A-2582-49C1-AA30-325C7772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55817-55FD-4D22-BED7-176611A81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3" y="159392"/>
            <a:ext cx="6952957" cy="293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1DE898-8D45-407A-BDCC-41D04A1A6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350" y="3095538"/>
            <a:ext cx="6221551" cy="34433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2CF6AB-C872-4F43-BB87-40D33E6EFC8B}"/>
              </a:ext>
            </a:extLst>
          </p:cNvPr>
          <p:cNvSpPr/>
          <p:nvPr/>
        </p:nvSpPr>
        <p:spPr>
          <a:xfrm>
            <a:off x="7577926" y="823050"/>
            <a:ext cx="4683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Launching cloud services: Management Console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03" y="3095538"/>
            <a:ext cx="4811077" cy="356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4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56B48-78A6-4887-BA95-0C1E5893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17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6AA4A3-3290-476E-9254-28D7E2F2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cloud services: Command 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9E169-BC3C-4C7F-A5BD-5F513EFE1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1" y="2291373"/>
            <a:ext cx="9658350" cy="1000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808D16-15E3-4970-9BC4-435F9FF08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66" y="3566503"/>
            <a:ext cx="47434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56B48-78A6-4887-BA95-0C1E5893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18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6AA4A3-3290-476E-9254-28D7E2F2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cloud services: SDK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FF46D5-9205-4512-AA2E-61A5225CE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61" y="1690688"/>
            <a:ext cx="73437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3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E907D7-C223-4D05-B746-F53EB37CB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19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19C47C-A017-43AD-8391-D2C5107C2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Cloud? ……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67E46-B620-4336-B060-AA0CC253F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5731"/>
            <a:ext cx="62484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FABD7-2705-48A9-8251-C3BE489E4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010" y="2070982"/>
            <a:ext cx="2133600" cy="3796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6A1611-BA8A-468E-8914-8B70D4125E8B}"/>
              </a:ext>
            </a:extLst>
          </p:cNvPr>
          <p:cNvSpPr/>
          <p:nvPr/>
        </p:nvSpPr>
        <p:spPr>
          <a:xfrm>
            <a:off x="838200" y="3541738"/>
            <a:ext cx="72403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Cloud computing is:</a:t>
            </a:r>
          </a:p>
          <a:p>
            <a:pPr algn="just"/>
            <a:endParaRPr lang="en-US" dirty="0"/>
          </a:p>
          <a:p>
            <a:pPr algn="just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Storing data/applications on remote severs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Processing data/applications from servers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Accessing data/applications via internet</a:t>
            </a:r>
          </a:p>
          <a:p>
            <a:pPr algn="just">
              <a:buFont typeface="Arial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18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04073D-A64C-4877-B5E6-F8D8042A0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17" y="1313897"/>
            <a:ext cx="10515600" cy="4351338"/>
          </a:xfrm>
        </p:spPr>
        <p:txBody>
          <a:bodyPr/>
          <a:lstStyle/>
          <a:p>
            <a:r>
              <a:rPr lang="en-US" dirty="0"/>
              <a:t>Compute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1775F-AC2B-4098-A7C7-4DBFF2C3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2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F8A552-5343-43B6-A7B0-F520DFFF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1" y="123592"/>
            <a:ext cx="10515600" cy="1325563"/>
          </a:xfrm>
        </p:spPr>
        <p:txBody>
          <a:bodyPr/>
          <a:lstStyle/>
          <a:p>
            <a:r>
              <a:rPr lang="en-US" b="1" dirty="0"/>
              <a:t> The Building Blocks of Cloud Computing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13368-D04C-4C89-875A-645DB5B8E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" y="2299114"/>
            <a:ext cx="5628314" cy="32449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C13A00-F241-4131-99EA-B282793B5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666" y="1677797"/>
            <a:ext cx="4684570" cy="340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01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668200-5C05-4131-9425-1B5AFCB5C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20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472B12-2C5C-469F-B171-7C174EC33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Cloud service models – Private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3EC93-7CC8-4CA7-97FF-53A7D9DC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980" y="2017648"/>
            <a:ext cx="5417496" cy="401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68BE63-6242-40E8-A56F-75E881C96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980" y="1430199"/>
            <a:ext cx="6238875" cy="31718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C89294-717D-4E13-A0ED-BBA011A6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21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EF6086-E574-4FB8-8FC0-708E43EDC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Cloud service models – Infrastructure as a service (IaaS)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43183B-41B0-487D-A31A-71C7B5EC2DDE}"/>
              </a:ext>
            </a:extLst>
          </p:cNvPr>
          <p:cNvSpPr/>
          <p:nvPr/>
        </p:nvSpPr>
        <p:spPr>
          <a:xfrm>
            <a:off x="5267587" y="4879022"/>
            <a:ext cx="53444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Examples:</a:t>
            </a:r>
          </a:p>
          <a:p>
            <a:pPr lvl="0"/>
            <a:r>
              <a:rPr lang="en-US" dirty="0"/>
              <a:t>Amazon elastic compute cloud (EC2)</a:t>
            </a:r>
          </a:p>
          <a:p>
            <a:pPr lvl="0"/>
            <a:r>
              <a:rPr lang="en-US" dirty="0"/>
              <a:t>Azure virtual machines</a:t>
            </a:r>
          </a:p>
          <a:p>
            <a:pPr lvl="0"/>
            <a:r>
              <a:rPr lang="en-US" dirty="0"/>
              <a:t>Google compute engine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04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A81DAF-7E2A-4A00-BA7D-5EE0DF132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188" y="1832171"/>
            <a:ext cx="5705475" cy="18383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3B7B91-7B12-4C15-8043-026F5AED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22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E7D325-4DD9-4350-97F0-D1A4B02F2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Cloud service models – Platform as a service (PaaS)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A05DD1-1652-49BE-8497-5262F674220B}"/>
              </a:ext>
            </a:extLst>
          </p:cNvPr>
          <p:cNvSpPr/>
          <p:nvPr/>
        </p:nvSpPr>
        <p:spPr>
          <a:xfrm>
            <a:off x="5477312" y="4342126"/>
            <a:ext cx="53444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Examples:</a:t>
            </a:r>
          </a:p>
          <a:p>
            <a:pPr lvl="0"/>
            <a:r>
              <a:rPr lang="en-US" dirty="0"/>
              <a:t>AWS elastic Beanstalk</a:t>
            </a:r>
          </a:p>
          <a:p>
            <a:pPr lvl="0"/>
            <a:r>
              <a:rPr lang="en-US" dirty="0"/>
              <a:t>Azure </a:t>
            </a:r>
            <a:r>
              <a:rPr lang="en-US" dirty="0" err="1"/>
              <a:t>WebApps</a:t>
            </a:r>
            <a:endParaRPr lang="en-US" dirty="0"/>
          </a:p>
          <a:p>
            <a:pPr lvl="0"/>
            <a:r>
              <a:rPr lang="en-US" dirty="0"/>
              <a:t>Google Compute app engine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29663" y="2227584"/>
            <a:ext cx="457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As a developer you don’t wont to mange infrastructure ; you just want </a:t>
            </a:r>
            <a:r>
              <a:rPr lang="en-US" b="1" smtClean="0"/>
              <a:t>to deploy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5044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3B7B91-7B12-4C15-8043-026F5AED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23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E7D325-4DD9-4350-97F0-D1A4B02F2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Cloud service models – Software as a service (SaaS)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A05DD1-1652-49BE-8497-5262F674220B}"/>
              </a:ext>
            </a:extLst>
          </p:cNvPr>
          <p:cNvSpPr/>
          <p:nvPr/>
        </p:nvSpPr>
        <p:spPr>
          <a:xfrm>
            <a:off x="5477312" y="4342126"/>
            <a:ext cx="53444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Examples:</a:t>
            </a:r>
          </a:p>
          <a:p>
            <a:pPr lvl="0"/>
            <a:r>
              <a:rPr lang="en-US" dirty="0"/>
              <a:t>Google apps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Saleforce.com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Zoom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F9FEC3-55B7-4282-A621-A0A33282B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46" y="1690689"/>
            <a:ext cx="4961877" cy="17596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30370" y="2037806"/>
            <a:ext cx="6152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</a:t>
            </a:r>
            <a:r>
              <a:rPr lang="en-US" sz="2000" dirty="0"/>
              <a:t>application is provided to you. All you need to do it just login with credentials and use it you don’t need to manage , configure and setup.</a:t>
            </a:r>
          </a:p>
        </p:txBody>
      </p:sp>
    </p:spTree>
    <p:extLst>
      <p:ext uri="{BB962C8B-B14F-4D97-AF65-F5344CB8AC3E}">
        <p14:creationId xmlns:p14="http://schemas.microsoft.com/office/powerpoint/2010/main" val="142675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DB191E-6FE9-4590-B229-6AA9BAC46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24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678E36-3F99-4F9B-AB8D-8EBF1C220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11" y="571893"/>
            <a:ext cx="6226265" cy="4566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DF519B-F257-45B1-8228-4C17CFC59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976" y="1040235"/>
            <a:ext cx="3335327" cy="1182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E6000D-9E8F-424F-9B4E-A2132C899E09}"/>
              </a:ext>
            </a:extLst>
          </p:cNvPr>
          <p:cNvSpPr txBox="1"/>
          <p:nvPr/>
        </p:nvSpPr>
        <p:spPr>
          <a:xfrm>
            <a:off x="7860483" y="571892"/>
            <a:ext cx="149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SaaS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25ED7201-371E-41BF-B4FE-2499FF6C09DB}"/>
              </a:ext>
            </a:extLst>
          </p:cNvPr>
          <p:cNvSpPr/>
          <p:nvPr/>
        </p:nvSpPr>
        <p:spPr>
          <a:xfrm>
            <a:off x="1711354" y="4798503"/>
            <a:ext cx="385894" cy="6291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11C1B1-28A4-4D6F-B617-DF06B7D0AEE6}"/>
              </a:ext>
            </a:extLst>
          </p:cNvPr>
          <p:cNvSpPr txBox="1"/>
          <p:nvPr/>
        </p:nvSpPr>
        <p:spPr>
          <a:xfrm>
            <a:off x="461394" y="5433020"/>
            <a:ext cx="2642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mange everything + greater responsibilities + greater control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43ADD6F8-9433-487B-8413-B62CDC976000}"/>
              </a:ext>
            </a:extLst>
          </p:cNvPr>
          <p:cNvSpPr/>
          <p:nvPr/>
        </p:nvSpPr>
        <p:spPr>
          <a:xfrm>
            <a:off x="3977779" y="3541553"/>
            <a:ext cx="385894" cy="188612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749406-C68B-484C-B4DC-3CBE0E5D4639}"/>
              </a:ext>
            </a:extLst>
          </p:cNvPr>
          <p:cNvSpPr txBox="1"/>
          <p:nvPr/>
        </p:nvSpPr>
        <p:spPr>
          <a:xfrm>
            <a:off x="3032620" y="5427677"/>
            <a:ext cx="2642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mange from the virtual server upwards</a:t>
            </a: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B593D8BA-CB9E-43D3-9BE7-AF2FE788671D}"/>
              </a:ext>
            </a:extLst>
          </p:cNvPr>
          <p:cNvSpPr/>
          <p:nvPr/>
        </p:nvSpPr>
        <p:spPr>
          <a:xfrm>
            <a:off x="6095999" y="2855345"/>
            <a:ext cx="480969" cy="25723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830154-98F1-446B-A40E-5287498FC703}"/>
              </a:ext>
            </a:extLst>
          </p:cNvPr>
          <p:cNvSpPr txBox="1"/>
          <p:nvPr/>
        </p:nvSpPr>
        <p:spPr>
          <a:xfrm>
            <a:off x="5308832" y="5393390"/>
            <a:ext cx="2642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simply upload your code/data to create your </a:t>
            </a:r>
            <a:r>
              <a:rPr lang="en-US" dirty="0" smtClean="0"/>
              <a:t>application [No any VM management]</a:t>
            </a:r>
            <a:endParaRPr lang="en-US" dirty="0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4F6F6B50-4BD2-4B9B-AC6B-CF0F3F7D5A46}"/>
              </a:ext>
            </a:extLst>
          </p:cNvPr>
          <p:cNvSpPr/>
          <p:nvPr/>
        </p:nvSpPr>
        <p:spPr>
          <a:xfrm>
            <a:off x="8821022" y="2223083"/>
            <a:ext cx="480969" cy="17616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7902A-CF87-44B8-945A-5B8792AC81EA}"/>
              </a:ext>
            </a:extLst>
          </p:cNvPr>
          <p:cNvSpPr txBox="1"/>
          <p:nvPr/>
        </p:nvSpPr>
        <p:spPr>
          <a:xfrm>
            <a:off x="7860482" y="3984771"/>
            <a:ext cx="3582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simply consume the service </a:t>
            </a:r>
            <a:r>
              <a:rPr lang="en-US" dirty="0" smtClean="0"/>
              <a:t> [e.g. login credentials]</a:t>
            </a:r>
          </a:p>
          <a:p>
            <a:r>
              <a:rPr lang="en-US" dirty="0" smtClean="0"/>
              <a:t>little </a:t>
            </a:r>
            <a:r>
              <a:rPr lang="en-US" dirty="0"/>
              <a:t>responsivity + little control</a:t>
            </a:r>
          </a:p>
        </p:txBody>
      </p:sp>
    </p:spTree>
    <p:extLst>
      <p:ext uri="{BB962C8B-B14F-4D97-AF65-F5344CB8AC3E}">
        <p14:creationId xmlns:p14="http://schemas.microsoft.com/office/powerpoint/2010/main" val="7172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3156C-BA48-4497-8363-3CE9673C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25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EB3589-E411-4C15-95CA-906BE0E8C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Cloud Deployment Models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609E5C4-315F-444D-838C-5EAEDE47F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820902"/>
              </p:ext>
            </p:extLst>
          </p:nvPr>
        </p:nvGraphicFramePr>
        <p:xfrm>
          <a:off x="1193102" y="1900079"/>
          <a:ext cx="8991133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876">
                  <a:extLst>
                    <a:ext uri="{9D8B030D-6E8A-4147-A177-3AD203B41FA5}">
                      <a16:colId xmlns:a16="http://schemas.microsoft.com/office/drawing/2014/main" val="1899053012"/>
                    </a:ext>
                  </a:extLst>
                </a:gridCol>
                <a:gridCol w="5201174">
                  <a:extLst>
                    <a:ext uri="{9D8B030D-6E8A-4147-A177-3AD203B41FA5}">
                      <a16:colId xmlns:a16="http://schemas.microsoft.com/office/drawing/2014/main" val="1452281768"/>
                    </a:ext>
                  </a:extLst>
                </a:gridCol>
                <a:gridCol w="2223083">
                  <a:extLst>
                    <a:ext uri="{9D8B030D-6E8A-4147-A177-3AD203B41FA5}">
                      <a16:colId xmlns:a16="http://schemas.microsoft.com/office/drawing/2014/main" val="2124437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477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Private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 enterprise deploys their own infrastructure and applications into their own data centers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VMWare, Microsoft, RedHat, OpenStack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695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Public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IT services that you consume are hosted and delivered from a third-party and accessed over the Internet 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AWS</a:t>
                      </a:r>
                      <a:r>
                        <a:rPr lang="en-US" dirty="0"/>
                        <a:t>, Microsoft Azure, Google Cloud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58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Hybrid cloud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combination of on-premises, private cloud and cloud services are consumed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8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Multicloud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Usage of two or more public  cloud at a time and possibly multiple private cloud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358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324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F86C27-F435-41E9-B85C-79636E9FF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729" y="1690688"/>
            <a:ext cx="718185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96C07C-F72E-4E82-A6D8-F1938158C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26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6CE775-2C69-4FCC-BEE5-E61DD324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Deployment Models – Private Cloud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E2645A-C4C8-4619-8AAB-FAADCD14EE11}"/>
              </a:ext>
            </a:extLst>
          </p:cNvPr>
          <p:cNvSpPr txBox="1"/>
          <p:nvPr/>
        </p:nvSpPr>
        <p:spPr>
          <a:xfrm>
            <a:off x="3422708" y="3128634"/>
            <a:ext cx="445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 management software layer</a:t>
            </a:r>
          </a:p>
        </p:txBody>
      </p:sp>
    </p:spTree>
    <p:extLst>
      <p:ext uri="{BB962C8B-B14F-4D97-AF65-F5344CB8AC3E}">
        <p14:creationId xmlns:p14="http://schemas.microsoft.com/office/powerpoint/2010/main" val="38876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96BC5E-578A-4FD2-A681-5A59E0953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27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25CCAD-BCE1-486C-A52F-BFC90FB8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Deployment Models – Public Cloud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F8797-AC9B-456B-94D5-55746E94E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60" y="1627464"/>
            <a:ext cx="6888067" cy="30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4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CC3EB1-CD7C-46BE-ACE7-864D7C96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28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438809-A38F-4BB6-9F3B-0F2B4184D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Deployment Models </a:t>
            </a:r>
            <a:r>
              <a:rPr lang="en-US" b="1"/>
              <a:t>– Hybrid </a:t>
            </a:r>
            <a:r>
              <a:rPr lang="en-US" b="1" dirty="0"/>
              <a:t>Cloud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C58C1-357A-4764-8769-C751DD4C8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21" y="1915705"/>
            <a:ext cx="92011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3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086091-4246-43CB-93F5-6663F4B03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48027"/>
            <a:ext cx="4094526" cy="41558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8B6DE8-F99D-4D34-A12E-E4714C0EA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29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67A577-F57B-4B87-8D72-3B084703A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Stateful vs Stateless Applications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1EC12B-A4C8-464D-8167-99C8E3AB7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209" y="1609725"/>
            <a:ext cx="3926966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3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04073D-A64C-4877-B5E6-F8D8042A0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17" y="1313897"/>
            <a:ext cx="10515600" cy="4351338"/>
          </a:xfrm>
        </p:spPr>
        <p:txBody>
          <a:bodyPr/>
          <a:lstStyle/>
          <a:p>
            <a:r>
              <a:rPr lang="en-US" dirty="0"/>
              <a:t>Storage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1775F-AC2B-4098-A7C7-4DBFF2C3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3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F8A552-5343-43B6-A7B0-F520DFFF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1" y="123592"/>
            <a:ext cx="10515600" cy="1325563"/>
          </a:xfrm>
        </p:spPr>
        <p:txBody>
          <a:bodyPr/>
          <a:lstStyle/>
          <a:p>
            <a:r>
              <a:rPr lang="en-US" b="1" dirty="0"/>
              <a:t> The Building Blocks of Cloud Computing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30E22D-0FC7-43E9-A684-0B26414BA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5" y="1928644"/>
            <a:ext cx="4186105" cy="2987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86A69C-9E60-4DCD-862B-6CC0D2A43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183" y="1181673"/>
            <a:ext cx="5157829" cy="2915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9FD991-0872-4B44-B61E-60C77E8CA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266" y="3779278"/>
            <a:ext cx="2436436" cy="19250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41348B-39F9-452B-BA98-6FC3C9AD7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004" y="3670262"/>
            <a:ext cx="26098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25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F82D0B-5E91-4CFE-B250-991FC384B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53774"/>
            <a:ext cx="10067925" cy="26574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81FB1-2578-4D24-94B6-F70065B0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30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2F7175-609E-4F14-8EF8-4D7E1007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Stateful vs Stateless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8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8A023F-5050-4476-B9AD-5F458238A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31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12D029-D01E-4156-8D47-DB169AFAE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and Elasticity: Scaling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B550C-1E75-4A49-B231-C080BC5A9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526" y="1690688"/>
            <a:ext cx="30861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D22587-D334-4B42-8DDA-A5D873A20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50" y="1690688"/>
            <a:ext cx="31432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7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C715C8-2449-4F3C-BECA-79B4A27C2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969" y="1389397"/>
            <a:ext cx="5169829" cy="23688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6D8FD-6CA6-47C9-A0F0-3B70C9DC5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32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41678B-0F12-4141-B915-FD8EAAE65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30E09-C939-40ED-988B-8817C19E6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739" y="3106133"/>
            <a:ext cx="5506061" cy="27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9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04073D-A64C-4877-B5E6-F8D8042A0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17" y="1313897"/>
            <a:ext cx="10515600" cy="4351338"/>
          </a:xfrm>
        </p:spPr>
        <p:txBody>
          <a:bodyPr/>
          <a:lstStyle/>
          <a:p>
            <a:r>
              <a:rPr lang="en-US" dirty="0"/>
              <a:t>IP Addressing Primer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1775F-AC2B-4098-A7C7-4DBFF2C3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4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F8A552-5343-43B6-A7B0-F520DFFF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1" y="123592"/>
            <a:ext cx="10515600" cy="1325563"/>
          </a:xfrm>
        </p:spPr>
        <p:txBody>
          <a:bodyPr/>
          <a:lstStyle/>
          <a:p>
            <a:r>
              <a:rPr lang="en-US" b="1" dirty="0"/>
              <a:t> The Building Blocks of Cloud Computing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59945-33CC-4AE2-8883-2BFFAE44A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03" y="2068140"/>
            <a:ext cx="8284680" cy="371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5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04073D-A64C-4877-B5E6-F8D8042A0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17" y="1313897"/>
            <a:ext cx="10515600" cy="4351338"/>
          </a:xfrm>
        </p:spPr>
        <p:txBody>
          <a:bodyPr/>
          <a:lstStyle/>
          <a:p>
            <a:r>
              <a:rPr lang="en-US" dirty="0"/>
              <a:t>Networking – Router and Switches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1775F-AC2B-4098-A7C7-4DBFF2C3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F8A552-5343-43B6-A7B0-F520DFFF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1" y="123592"/>
            <a:ext cx="10515600" cy="1325563"/>
          </a:xfrm>
        </p:spPr>
        <p:txBody>
          <a:bodyPr/>
          <a:lstStyle/>
          <a:p>
            <a:r>
              <a:rPr lang="en-US" b="1" dirty="0"/>
              <a:t> The Building Blocks of Cloud Computing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D0E081-B1DA-46B4-A64A-A1728723E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354" y="1981943"/>
            <a:ext cx="50387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0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04073D-A64C-4877-B5E6-F8D8042A0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17" y="1313897"/>
            <a:ext cx="10515600" cy="4351338"/>
          </a:xfrm>
        </p:spPr>
        <p:txBody>
          <a:bodyPr/>
          <a:lstStyle/>
          <a:p>
            <a:r>
              <a:rPr lang="en-US" dirty="0"/>
              <a:t>Networking – Firewalls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1775F-AC2B-4098-A7C7-4DBFF2C3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6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F8A552-5343-43B6-A7B0-F520DFFF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1" y="123592"/>
            <a:ext cx="10515600" cy="1325563"/>
          </a:xfrm>
        </p:spPr>
        <p:txBody>
          <a:bodyPr/>
          <a:lstStyle/>
          <a:p>
            <a:r>
              <a:rPr lang="en-US" b="1" dirty="0"/>
              <a:t> The Building Blocks of Cloud Computing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90D75-6CD0-4567-826E-1803DE7B0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33" y="1827752"/>
            <a:ext cx="114109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65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04073D-A64C-4877-B5E6-F8D8042A0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17" y="1313897"/>
            <a:ext cx="10515600" cy="4351338"/>
          </a:xfrm>
        </p:spPr>
        <p:txBody>
          <a:bodyPr/>
          <a:lstStyle/>
          <a:p>
            <a:r>
              <a:rPr lang="en-US" dirty="0"/>
              <a:t>Database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1775F-AC2B-4098-A7C7-4DBFF2C3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7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F8A552-5343-43B6-A7B0-F520DFFF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1" y="123592"/>
            <a:ext cx="10515600" cy="1325563"/>
          </a:xfrm>
        </p:spPr>
        <p:txBody>
          <a:bodyPr/>
          <a:lstStyle/>
          <a:p>
            <a:r>
              <a:rPr lang="en-US" b="1" dirty="0"/>
              <a:t> The Building Blocks of Cloud Computing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8AF157-F7C4-4261-BDC8-7E0CF8118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23" y="1872419"/>
            <a:ext cx="10064735" cy="405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64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04073D-A64C-4877-B5E6-F8D8042A0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17" y="1313897"/>
            <a:ext cx="10515600" cy="4351338"/>
          </a:xfrm>
        </p:spPr>
        <p:txBody>
          <a:bodyPr/>
          <a:lstStyle/>
          <a:p>
            <a:r>
              <a:rPr lang="en-US" dirty="0"/>
              <a:t>Virtualization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1775F-AC2B-4098-A7C7-4DBFF2C3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8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F8A552-5343-43B6-A7B0-F520DFFF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1" y="123592"/>
            <a:ext cx="10515600" cy="1325563"/>
          </a:xfrm>
        </p:spPr>
        <p:txBody>
          <a:bodyPr/>
          <a:lstStyle/>
          <a:p>
            <a:r>
              <a:rPr lang="en-US" b="1" dirty="0"/>
              <a:t> The Building Blocks of Cloud Computing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4163D-1DA3-4B75-89DC-7AEF6D22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131378"/>
            <a:ext cx="84582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59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04073D-A64C-4877-B5E6-F8D8042A0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17" y="1313897"/>
            <a:ext cx="10515600" cy="4351338"/>
          </a:xfrm>
        </p:spPr>
        <p:txBody>
          <a:bodyPr/>
          <a:lstStyle/>
          <a:p>
            <a:r>
              <a:rPr lang="en-US" dirty="0"/>
              <a:t>Docker container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1775F-AC2B-4098-A7C7-4DBFF2C3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C8CE-00A2-4570-A7C4-CF89774406DD}" type="slidenum">
              <a:rPr lang="en-IN" smtClean="0"/>
              <a:pPr/>
              <a:t>9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F8A552-5343-43B6-A7B0-F520DFFF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1" y="123592"/>
            <a:ext cx="10515600" cy="1325563"/>
          </a:xfrm>
        </p:spPr>
        <p:txBody>
          <a:bodyPr/>
          <a:lstStyle/>
          <a:p>
            <a:r>
              <a:rPr lang="en-US" b="1" dirty="0"/>
              <a:t> The Building Blocks of Cloud Computing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6B87D-1896-4FA9-B930-3AAE33B60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149" y="1533045"/>
            <a:ext cx="2971800" cy="4695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E87F8-A3B0-4C22-8CBE-3D57DB7B1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97" y="2535005"/>
            <a:ext cx="29432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24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19A8D2623D574DB070066EAC07119C" ma:contentTypeVersion="13" ma:contentTypeDescription="Create a new document." ma:contentTypeScope="" ma:versionID="8a8432e528721fb15016a3755d38764c">
  <xsd:schema xmlns:xsd="http://www.w3.org/2001/XMLSchema" xmlns:xs="http://www.w3.org/2001/XMLSchema" xmlns:p="http://schemas.microsoft.com/office/2006/metadata/properties" xmlns:ns2="1be02e1d-55a3-47c1-8852-08b687a90336" xmlns:ns3="8e326e45-8c81-4648-a134-8a9291077e85" targetNamespace="http://schemas.microsoft.com/office/2006/metadata/properties" ma:root="true" ma:fieldsID="4df5e3c98f36cf04991364ba2876365b" ns2:_="" ns3:_="">
    <xsd:import namespace="1be02e1d-55a3-47c1-8852-08b687a90336"/>
    <xsd:import namespace="8e326e45-8c81-4648-a134-8a9291077e8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e02e1d-55a3-47c1-8852-08b687a903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3999c714-6be7-4503-9946-e0e46d1959de}" ma:internalName="TaxCatchAll" ma:showField="CatchAllData" ma:web="1be02e1d-55a3-47c1-8852-08b687a9033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326e45-8c81-4648-a134-8a9291077e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ffa586b3-da55-41c2-ae5c-bacd60f04a6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e326e45-8c81-4648-a134-8a9291077e85">
      <Terms xmlns="http://schemas.microsoft.com/office/infopath/2007/PartnerControls"/>
    </lcf76f155ced4ddcb4097134ff3c332f>
    <TaxCatchAll xmlns="1be02e1d-55a3-47c1-8852-08b687a90336" xsi:nil="true"/>
  </documentManagement>
</p:properties>
</file>

<file path=customXml/itemProps1.xml><?xml version="1.0" encoding="utf-8"?>
<ds:datastoreItem xmlns:ds="http://schemas.openxmlformats.org/officeDocument/2006/customXml" ds:itemID="{116CDA39-C1D0-4A09-B1DF-C8D2624BC745}"/>
</file>

<file path=customXml/itemProps2.xml><?xml version="1.0" encoding="utf-8"?>
<ds:datastoreItem xmlns:ds="http://schemas.openxmlformats.org/officeDocument/2006/customXml" ds:itemID="{7715B823-34FD-46E7-9FF4-CFC465237AEA}"/>
</file>

<file path=customXml/itemProps3.xml><?xml version="1.0" encoding="utf-8"?>
<ds:datastoreItem xmlns:ds="http://schemas.openxmlformats.org/officeDocument/2006/customXml" ds:itemID="{A2A625AD-2CB4-42FE-ADA3-70A098690F08}"/>
</file>

<file path=docProps/app.xml><?xml version="1.0" encoding="utf-8"?>
<Properties xmlns="http://schemas.openxmlformats.org/officeDocument/2006/extended-properties" xmlns:vt="http://schemas.openxmlformats.org/officeDocument/2006/docPropsVTypes">
  <TotalTime>6752</TotalTime>
  <Words>550</Words>
  <Application>Microsoft Office PowerPoint</Application>
  <PresentationFormat>Widescreen</PresentationFormat>
  <Paragraphs>140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 The Building Blocks of Cloud Computing</vt:lpstr>
      <vt:lpstr> The Building Blocks of Cloud Computing</vt:lpstr>
      <vt:lpstr> The Building Blocks of Cloud Computing</vt:lpstr>
      <vt:lpstr> The Building Blocks of Cloud Computing</vt:lpstr>
      <vt:lpstr> The Building Blocks of Cloud Computing</vt:lpstr>
      <vt:lpstr> The Building Blocks of Cloud Computing</vt:lpstr>
      <vt:lpstr> The Building Blocks of Cloud Computing</vt:lpstr>
      <vt:lpstr> The Building Blocks of Cloud Computing</vt:lpstr>
      <vt:lpstr> The Building Blocks of Cloud Computing</vt:lpstr>
      <vt:lpstr>Traditional IT / Legacy IT</vt:lpstr>
      <vt:lpstr>What is cloud computing</vt:lpstr>
      <vt:lpstr>PowerPoint Presentation</vt:lpstr>
      <vt:lpstr>Key characteristics </vt:lpstr>
      <vt:lpstr>PowerPoint Presentation</vt:lpstr>
      <vt:lpstr>PowerPoint Presentation</vt:lpstr>
      <vt:lpstr>Launching cloud services: Command line</vt:lpstr>
      <vt:lpstr>Launching cloud services: SDK</vt:lpstr>
      <vt:lpstr>Why Cloud? …… </vt:lpstr>
      <vt:lpstr>Cloud service models – Private Cloud</vt:lpstr>
      <vt:lpstr>Cloud service models – Infrastructure as a service (IaaS)</vt:lpstr>
      <vt:lpstr>Cloud service models – Platform as a service (PaaS)</vt:lpstr>
      <vt:lpstr>Cloud service models – Software as a service (SaaS)</vt:lpstr>
      <vt:lpstr>PowerPoint Presentation</vt:lpstr>
      <vt:lpstr>Cloud Deployment Models</vt:lpstr>
      <vt:lpstr>Deployment Models – Private Cloud</vt:lpstr>
      <vt:lpstr>Deployment Models – Public Cloud</vt:lpstr>
      <vt:lpstr>Deployment Models – Hybrid Cloud</vt:lpstr>
      <vt:lpstr>Stateful vs Stateless Applications</vt:lpstr>
      <vt:lpstr>Stateful vs Stateless Applications</vt:lpstr>
      <vt:lpstr>Scalability and Elasticity: Scaling Up</vt:lpstr>
      <vt:lpstr>Load balancing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Mrugendra</dc:creator>
  <cp:lastModifiedBy>resources</cp:lastModifiedBy>
  <cp:revision>450</cp:revision>
  <dcterms:created xsi:type="dcterms:W3CDTF">2017-07-29T08:12:59Z</dcterms:created>
  <dcterms:modified xsi:type="dcterms:W3CDTF">2022-08-16T09:46:22Z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0x0101001B19A8D2623D574DB070066EAC07119C</vt:lpwstr>
  </property>
</Properties>
</file>